
<file path=[Content_Types].xml><?xml version="1.0" encoding="utf-8"?>
<Types xmlns="http://schemas.openxmlformats.org/package/2006/content-types">
  <Default Extension="avi" ContentType="video/x-msvideo"/>
  <Default Extension="jpeg" ContentType="image/jpeg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9"/>
  </p:notesMasterIdLst>
  <p:sldIdLst>
    <p:sldId id="258" r:id="rId2"/>
    <p:sldId id="260" r:id="rId3"/>
    <p:sldId id="259" r:id="rId4"/>
    <p:sldId id="262" r:id="rId5"/>
    <p:sldId id="263" r:id="rId6"/>
    <p:sldId id="264" r:id="rId7"/>
    <p:sldId id="265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289"/>
    <p:restoredTop sz="93750"/>
  </p:normalViewPr>
  <p:slideViewPr>
    <p:cSldViewPr snapToGrid="0" snapToObjects="1">
      <p:cViewPr>
        <p:scale>
          <a:sx n="110" d="100"/>
          <a:sy n="110" d="100"/>
        </p:scale>
        <p:origin x="224" y="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4" d="100"/>
          <a:sy n="94" d="100"/>
        </p:scale>
        <p:origin x="3752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190BA0-2AFD-5047-BF14-71D3731D891B}" type="datetimeFigureOut">
              <a:rPr lang="en-US" smtClean="0"/>
              <a:t>2/7/21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A20525-9A5E-1240-8AD0-55DA5E6AB4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2547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A20525-9A5E-1240-8AD0-55DA5E6AB4F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3044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A20525-9A5E-1240-8AD0-55DA5E6AB4F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7859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A20525-9A5E-1240-8AD0-55DA5E6AB4F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86395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AutoNum type="arabicPeriod"/>
            </a:pPr>
            <a:r>
              <a:rPr lang="en-US" dirty="0"/>
              <a:t>Sensitive to background subtraction</a:t>
            </a:r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r>
              <a:rPr lang="en-US" dirty="0"/>
              <a:t>No information about SNR</a:t>
            </a:r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r>
              <a:rPr lang="en-US" dirty="0"/>
              <a:t>No information about photostability</a:t>
            </a:r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r>
              <a:rPr lang="en-US" dirty="0"/>
              <a:t>Usually requires a user defined ROI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A20525-9A5E-1240-8AD0-55DA5E6AB4F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4570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4A2E48-BDF4-4F49-8C53-48954F9393BD}" type="datetimeFigureOut">
              <a:rPr lang="en-US" smtClean="0"/>
              <a:t>2/7/21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7F69E-16E9-0A46-9568-157D719C6C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5815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4A2E48-BDF4-4F49-8C53-48954F9393BD}" type="datetimeFigureOut">
              <a:rPr lang="en-US" smtClean="0"/>
              <a:t>2/7/21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7F69E-16E9-0A46-9568-157D719C6C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5857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4A2E48-BDF4-4F49-8C53-48954F9393BD}" type="datetimeFigureOut">
              <a:rPr lang="en-US" smtClean="0"/>
              <a:t>2/7/21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7F69E-16E9-0A46-9568-157D719C6C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52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4A2E48-BDF4-4F49-8C53-48954F9393BD}" type="datetimeFigureOut">
              <a:rPr lang="en-US" smtClean="0"/>
              <a:t>2/7/21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7F69E-16E9-0A46-9568-157D719C6C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5658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4A2E48-BDF4-4F49-8C53-48954F9393BD}" type="datetimeFigureOut">
              <a:rPr lang="en-US" smtClean="0"/>
              <a:t>2/7/21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7F69E-16E9-0A46-9568-157D719C6C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5563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4A2E48-BDF4-4F49-8C53-48954F9393BD}" type="datetimeFigureOut">
              <a:rPr lang="en-US" smtClean="0"/>
              <a:t>2/7/21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7F69E-16E9-0A46-9568-157D719C6C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1148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4A2E48-BDF4-4F49-8C53-48954F9393BD}" type="datetimeFigureOut">
              <a:rPr lang="en-US" smtClean="0"/>
              <a:t>2/7/21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7F69E-16E9-0A46-9568-157D719C6C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2191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4A2E48-BDF4-4F49-8C53-48954F9393BD}" type="datetimeFigureOut">
              <a:rPr lang="en-US" smtClean="0"/>
              <a:t>2/7/21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7F69E-16E9-0A46-9568-157D719C6C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0114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4A2E48-BDF4-4F49-8C53-48954F9393BD}" type="datetimeFigureOut">
              <a:rPr lang="en-US" smtClean="0"/>
              <a:t>2/7/21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7F69E-16E9-0A46-9568-157D719C6C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151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4A2E48-BDF4-4F49-8C53-48954F9393BD}" type="datetimeFigureOut">
              <a:rPr lang="en-US" smtClean="0"/>
              <a:t>2/7/21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7F69E-16E9-0A46-9568-157D719C6C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2901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4A2E48-BDF4-4F49-8C53-48954F9393BD}" type="datetimeFigureOut">
              <a:rPr lang="en-US" smtClean="0"/>
              <a:t>2/7/21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7F69E-16E9-0A46-9568-157D719C6C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3135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4A2E48-BDF4-4F49-8C53-48954F9393BD}" type="datetimeFigureOut">
              <a:rPr lang="en-US" smtClean="0"/>
              <a:t>2/7/21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37F69E-16E9-0A46-9568-157D719C6C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757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1.tif"/><Relationship Id="rId12" Type="http://schemas.openxmlformats.org/officeDocument/2006/relationships/image" Target="../media/image16.png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notesSlide" Target="../notesSlides/notesSlide4.xml"/><Relationship Id="rId9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xt, letter&#10;&#10;Description automatically generated">
            <a:extLst>
              <a:ext uri="{FF2B5EF4-FFF2-40B4-BE49-F238E27FC236}">
                <a16:creationId xmlns:a16="http://schemas.microsoft.com/office/drawing/2014/main" id="{53D26D13-9B7B-1B4B-823E-6F53C593D7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587" y="2200995"/>
            <a:ext cx="5291667" cy="347927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B84F05F-2CFC-2E42-B55F-9B9F8CC8CD9C}"/>
              </a:ext>
            </a:extLst>
          </p:cNvPr>
          <p:cNvSpPr txBox="1"/>
          <p:nvPr/>
        </p:nvSpPr>
        <p:spPr>
          <a:xfrm>
            <a:off x="489858" y="740588"/>
            <a:ext cx="593271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2D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~4000 cells/mm^2 (MIN6)</a:t>
            </a: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3D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~520,000 cells/cm^2 in hydrogel microwell arrays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[Ca2+] readout using Fluor4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825027-C8F1-C24B-81FE-0E585F95371E}"/>
              </a:ext>
            </a:extLst>
          </p:cNvPr>
          <p:cNvSpPr txBox="1"/>
          <p:nvPr/>
        </p:nvSpPr>
        <p:spPr>
          <a:xfrm>
            <a:off x="2841175" y="6582883"/>
            <a:ext cx="95013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Dimensionality and size scaling of coordinated Ca2+ dynamics in MIN6 beta-cell clusters. 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Biophysical Journal. 2014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2F82345-B16B-F943-9945-0673283DB167}"/>
              </a:ext>
            </a:extLst>
          </p:cNvPr>
          <p:cNvSpPr txBox="1"/>
          <p:nvPr/>
        </p:nvSpPr>
        <p:spPr>
          <a:xfrm>
            <a:off x="-1116848" y="4648198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3D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BCCA25C-EBE1-0848-A4B3-69D82DBDA541}"/>
              </a:ext>
            </a:extLst>
          </p:cNvPr>
          <p:cNvSpPr txBox="1"/>
          <p:nvPr/>
        </p:nvSpPr>
        <p:spPr>
          <a:xfrm>
            <a:off x="-1116848" y="2743588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2D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78CA246-D0F7-8A42-B96D-4CC8425FD6BA}"/>
              </a:ext>
            </a:extLst>
          </p:cNvPr>
          <p:cNvSpPr txBox="1"/>
          <p:nvPr/>
        </p:nvSpPr>
        <p:spPr>
          <a:xfrm>
            <a:off x="2720659" y="68331"/>
            <a:ext cx="73581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Dimension and size dependence of [Ca2+] synchronization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A85BF1-5B42-0D49-8CD5-3E2DB350FC75}"/>
              </a:ext>
            </a:extLst>
          </p:cNvPr>
          <p:cNvSpPr txBox="1"/>
          <p:nvPr/>
        </p:nvSpPr>
        <p:spPr>
          <a:xfrm>
            <a:off x="6323712" y="4558742"/>
            <a:ext cx="38309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High-glucose + TEA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~5 cell synchronization radius in 2D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Synchronization is scale-dependent </a:t>
            </a:r>
          </a:p>
          <a:p>
            <a:r>
              <a:rPr lang="en-US" dirty="0"/>
              <a:t>      in 2D but not in 3D</a:t>
            </a:r>
          </a:p>
        </p:txBody>
      </p:sp>
      <p:pic>
        <p:nvPicPr>
          <p:cNvPr id="14" name="Picture 13" descr="Diagram&#10;&#10;Description automatically generated">
            <a:extLst>
              <a:ext uri="{FF2B5EF4-FFF2-40B4-BE49-F238E27FC236}">
                <a16:creationId xmlns:a16="http://schemas.microsoft.com/office/drawing/2014/main" id="{627E25F9-2A54-8C47-9CD7-8C62BFCF11E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3889"/>
          <a:stretch/>
        </p:blipFill>
        <p:spPr>
          <a:xfrm>
            <a:off x="6648656" y="710128"/>
            <a:ext cx="4928661" cy="3606929"/>
          </a:xfrm>
          <a:prstGeom prst="rect">
            <a:avLst/>
          </a:prstGeom>
        </p:spPr>
      </p:pic>
      <p:pic>
        <p:nvPicPr>
          <p:cNvPr id="15" name="Picture 14" descr="Diagram&#10;&#10;Description automatically generated">
            <a:extLst>
              <a:ext uri="{FF2B5EF4-FFF2-40B4-BE49-F238E27FC236}">
                <a16:creationId xmlns:a16="http://schemas.microsoft.com/office/drawing/2014/main" id="{7A3FF08A-408A-5340-85F6-12F2863E52D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41" t="61175" r="62618" b="7990"/>
          <a:stretch/>
        </p:blipFill>
        <p:spPr>
          <a:xfrm>
            <a:off x="10154697" y="4360734"/>
            <a:ext cx="1852247" cy="213793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779715E-B816-8A43-A21F-FD820883DBAA}"/>
              </a:ext>
            </a:extLst>
          </p:cNvPr>
          <p:cNvSpPr txBox="1"/>
          <p:nvPr/>
        </p:nvSpPr>
        <p:spPr>
          <a:xfrm>
            <a:off x="7011682" y="699634"/>
            <a:ext cx="6527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50um</a:t>
            </a:r>
          </a:p>
        </p:txBody>
      </p:sp>
    </p:spTree>
    <p:extLst>
      <p:ext uri="{BB962C8B-B14F-4D97-AF65-F5344CB8AC3E}">
        <p14:creationId xmlns:p14="http://schemas.microsoft.com/office/powerpoint/2010/main" val="9174326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2D07969A-1BF6-484D-875B-1D4FD9313C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0794"/>
          <a:stretch/>
        </p:blipFill>
        <p:spPr>
          <a:xfrm>
            <a:off x="893290" y="1529444"/>
            <a:ext cx="4941455" cy="3374571"/>
          </a:xfrm>
          <a:prstGeom prst="rect">
            <a:avLst/>
          </a:prstGeom>
        </p:spPr>
      </p:pic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24482FE2-C9EF-0247-8A0F-1D227B9A5E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8730"/>
          <a:stretch/>
        </p:blipFill>
        <p:spPr>
          <a:xfrm>
            <a:off x="5431971" y="1670957"/>
            <a:ext cx="4941455" cy="35160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67EEC1D-0831-9C4A-A09B-9B36E4BF4A86}"/>
              </a:ext>
            </a:extLst>
          </p:cNvPr>
          <p:cNvSpPr txBox="1"/>
          <p:nvPr/>
        </p:nvSpPr>
        <p:spPr>
          <a:xfrm>
            <a:off x="2841175" y="6582883"/>
            <a:ext cx="95013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Dimensionality and size scaling of coordinated Ca2+ dynamics in MIN6 beta-cell clusters. 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Biophysical Journal. 2014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FF36896-DF86-864A-B9E4-B8F7C82E646B}"/>
              </a:ext>
            </a:extLst>
          </p:cNvPr>
          <p:cNvSpPr txBox="1"/>
          <p:nvPr/>
        </p:nvSpPr>
        <p:spPr>
          <a:xfrm>
            <a:off x="4095870" y="113400"/>
            <a:ext cx="41152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Coupled-resistor network model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5DAF801-BBBC-1840-BF7E-8EFFF48DC189}"/>
              </a:ext>
            </a:extLst>
          </p:cNvPr>
          <p:cNvSpPr txBox="1"/>
          <p:nvPr/>
        </p:nvSpPr>
        <p:spPr>
          <a:xfrm>
            <a:off x="6575502" y="1202561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2D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852BEF9-A613-6D4C-9842-8F4D7A0F3536}"/>
              </a:ext>
            </a:extLst>
          </p:cNvPr>
          <p:cNvSpPr txBox="1"/>
          <p:nvPr/>
        </p:nvSpPr>
        <p:spPr>
          <a:xfrm>
            <a:off x="8962143" y="1159331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3D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06D2E8D-F446-AF46-9709-FBDD63980F2B}"/>
              </a:ext>
            </a:extLst>
          </p:cNvPr>
          <p:cNvSpPr txBox="1"/>
          <p:nvPr/>
        </p:nvSpPr>
        <p:spPr>
          <a:xfrm>
            <a:off x="3932584" y="1169508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p&gt;0.5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193BCB-BBC0-0E4B-BE5F-3D4928EF947C}"/>
              </a:ext>
            </a:extLst>
          </p:cNvPr>
          <p:cNvSpPr txBox="1"/>
          <p:nvPr/>
        </p:nvSpPr>
        <p:spPr>
          <a:xfrm>
            <a:off x="1898377" y="1169508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p&lt;0.5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07605C1-21A4-F147-B2B8-58ACE8F6D2EE}"/>
              </a:ext>
            </a:extLst>
          </p:cNvPr>
          <p:cNvSpPr txBox="1"/>
          <p:nvPr/>
        </p:nvSpPr>
        <p:spPr>
          <a:xfrm>
            <a:off x="-859634" y="2549549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2D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8F21C8E-5DBA-104C-8126-5E1DA3CB2B1C}"/>
              </a:ext>
            </a:extLst>
          </p:cNvPr>
          <p:cNvSpPr txBox="1"/>
          <p:nvPr/>
        </p:nvSpPr>
        <p:spPr>
          <a:xfrm>
            <a:off x="-859634" y="4244704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3D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FF03A44-DD99-144F-8A09-317ACFBC3E5D}"/>
              </a:ext>
            </a:extLst>
          </p:cNvPr>
          <p:cNvSpPr txBox="1"/>
          <p:nvPr/>
        </p:nvSpPr>
        <p:spPr>
          <a:xfrm>
            <a:off x="10199424" y="4020038"/>
            <a:ext cx="1652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Suppression 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(low glucose)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5870478-CBD4-F946-B572-79070B9C1BCD}"/>
              </a:ext>
            </a:extLst>
          </p:cNvPr>
          <p:cNvSpPr txBox="1"/>
          <p:nvPr/>
        </p:nvSpPr>
        <p:spPr>
          <a:xfrm>
            <a:off x="10112829" y="2162321"/>
            <a:ext cx="18261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Synchronization (high glucose)</a:t>
            </a:r>
          </a:p>
        </p:txBody>
      </p:sp>
    </p:spTree>
    <p:extLst>
      <p:ext uri="{BB962C8B-B14F-4D97-AF65-F5344CB8AC3E}">
        <p14:creationId xmlns:p14="http://schemas.microsoft.com/office/powerpoint/2010/main" val="12474444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20A2FF90-F82C-B642-921A-BD15715BC5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4848" y="643467"/>
            <a:ext cx="5613165" cy="557106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4E251F2-C9BE-7A43-98C5-F4ECA91BA057}"/>
              </a:ext>
            </a:extLst>
          </p:cNvPr>
          <p:cNvSpPr txBox="1"/>
          <p:nvPr/>
        </p:nvSpPr>
        <p:spPr>
          <a:xfrm>
            <a:off x="2497536" y="6583866"/>
            <a:ext cx="88936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Dimensionality and size scaling of coordinated Ca2+ dynamics in MIN6 beta-cell clusters. 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Biophysical Journal. 2014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41B027-427E-5F46-8AFD-CCAA1040076C}"/>
              </a:ext>
            </a:extLst>
          </p:cNvPr>
          <p:cNvSpPr txBox="1"/>
          <p:nvPr/>
        </p:nvSpPr>
        <p:spPr>
          <a:xfrm>
            <a:off x="3897086" y="163285"/>
            <a:ext cx="45914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Wave velocity under 2D/3D coupling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F43070-B77F-DB4E-914A-90ACFD3C9B01}"/>
              </a:ext>
            </a:extLst>
          </p:cNvPr>
          <p:cNvSpPr txBox="1"/>
          <p:nvPr/>
        </p:nvSpPr>
        <p:spPr>
          <a:xfrm>
            <a:off x="2693155" y="2406135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2D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ACEFDBBC-85F2-6640-8439-634EDD0E71CD}"/>
              </a:ext>
            </a:extLst>
          </p:cNvPr>
          <p:cNvCxnSpPr/>
          <p:nvPr/>
        </p:nvCxnSpPr>
        <p:spPr>
          <a:xfrm flipV="1">
            <a:off x="3276602" y="1730830"/>
            <a:ext cx="794656" cy="6753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17158C5-2231-A146-B652-90C6EE2A063B}"/>
              </a:ext>
            </a:extLst>
          </p:cNvPr>
          <p:cNvCxnSpPr>
            <a:endCxn id="5" idx="1"/>
          </p:cNvCxnSpPr>
          <p:nvPr/>
        </p:nvCxnSpPr>
        <p:spPr>
          <a:xfrm>
            <a:off x="3172775" y="2775467"/>
            <a:ext cx="552073" cy="6535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A3C50B0-D116-6C44-9357-B42C8C3ACE02}"/>
              </a:ext>
            </a:extLst>
          </p:cNvPr>
          <p:cNvSpPr txBox="1"/>
          <p:nvPr/>
        </p:nvSpPr>
        <p:spPr>
          <a:xfrm>
            <a:off x="2932966" y="5190684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P&lt;0.001</a:t>
            </a:r>
          </a:p>
        </p:txBody>
      </p:sp>
    </p:spTree>
    <p:extLst>
      <p:ext uri="{BB962C8B-B14F-4D97-AF65-F5344CB8AC3E}">
        <p14:creationId xmlns:p14="http://schemas.microsoft.com/office/powerpoint/2010/main" val="42948906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95FE6B9D-7DE1-FC42-AE19-71DBEBCB33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3489" y="3185454"/>
            <a:ext cx="3620137" cy="334299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D01A46D-3E16-484B-8BD2-9E1D8A8253D3}"/>
              </a:ext>
            </a:extLst>
          </p:cNvPr>
          <p:cNvSpPr txBox="1"/>
          <p:nvPr/>
        </p:nvSpPr>
        <p:spPr>
          <a:xfrm>
            <a:off x="2001854" y="319149"/>
            <a:ext cx="428225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Interesting points</a:t>
            </a:r>
          </a:p>
          <a:p>
            <a:endParaRPr lang="en-US" dirty="0"/>
          </a:p>
          <a:p>
            <a:pPr marL="342900" indent="-342900">
              <a:buAutoNum type="arabicPeriod"/>
            </a:pPr>
            <a:r>
              <a:rPr lang="en-US" dirty="0"/>
              <a:t>Low-pass frequency response of beta cells</a:t>
            </a:r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r>
              <a:rPr lang="en-US" dirty="0"/>
              <a:t>Only small populations of cells (pacemakers) sense glucose stimulus</a:t>
            </a:r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r>
              <a:rPr lang="en-US" dirty="0">
                <a:highlight>
                  <a:srgbClr val="FFFF00"/>
                </a:highlight>
              </a:rPr>
              <a:t>Unknown degree of randomness and strength of coupling</a:t>
            </a:r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r>
              <a:rPr lang="en-US" dirty="0"/>
              <a:t>Entrainment of cells to glucose stimulus</a:t>
            </a:r>
          </a:p>
          <a:p>
            <a:pPr marL="342900" indent="-342900">
              <a:buAutoNum type="arabicPeriod"/>
            </a:pPr>
            <a:endParaRPr lang="en-US" dirty="0"/>
          </a:p>
          <a:p>
            <a:endParaRPr lang="en-US" b="1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0285E7C-EE4B-154C-9B5C-4BE557DDDB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969" r="47300"/>
          <a:stretch/>
        </p:blipFill>
        <p:spPr>
          <a:xfrm>
            <a:off x="6830715" y="172128"/>
            <a:ext cx="3235880" cy="319155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ADF2875-890F-9C4C-A63B-9E57E7186C60}"/>
              </a:ext>
            </a:extLst>
          </p:cNvPr>
          <p:cNvSpPr txBox="1"/>
          <p:nvPr/>
        </p:nvSpPr>
        <p:spPr>
          <a:xfrm>
            <a:off x="2689270" y="6571996"/>
            <a:ext cx="81740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Quantifying granule transport and controlling calcium oscillations in insulin-secreting beta cells.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 2010</a:t>
            </a:r>
          </a:p>
        </p:txBody>
      </p:sp>
    </p:spTree>
    <p:extLst>
      <p:ext uri="{BB962C8B-B14F-4D97-AF65-F5344CB8AC3E}">
        <p14:creationId xmlns:p14="http://schemas.microsoft.com/office/powerpoint/2010/main" val="31981957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icture containing diagram&#10;&#10;Description automatically generated">
            <a:extLst>
              <a:ext uri="{FF2B5EF4-FFF2-40B4-BE49-F238E27FC236}">
                <a16:creationId xmlns:a16="http://schemas.microsoft.com/office/drawing/2014/main" id="{C7665558-0903-E64E-AC16-FD9CD5669B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85" r="4145"/>
          <a:stretch/>
        </p:blipFill>
        <p:spPr>
          <a:xfrm>
            <a:off x="817148" y="1431472"/>
            <a:ext cx="3950079" cy="1550506"/>
          </a:xfrm>
          <a:prstGeom prst="rect">
            <a:avLst/>
          </a:prstGeom>
        </p:spPr>
      </p:pic>
      <p:pic>
        <p:nvPicPr>
          <p:cNvPr id="7" name="Picture 6" descr="A picture containing diagram&#10;&#10;Description automatically generated">
            <a:extLst>
              <a:ext uri="{FF2B5EF4-FFF2-40B4-BE49-F238E27FC236}">
                <a16:creationId xmlns:a16="http://schemas.microsoft.com/office/drawing/2014/main" id="{342580C7-D26C-E54E-B43B-3D013DDEA1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6757" y="249754"/>
            <a:ext cx="5419896" cy="642358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7B9383C-0750-4D4D-954A-6A722F05AE06}"/>
              </a:ext>
            </a:extLst>
          </p:cNvPr>
          <p:cNvSpPr txBox="1"/>
          <p:nvPr/>
        </p:nvSpPr>
        <p:spPr>
          <a:xfrm>
            <a:off x="1145021" y="145055"/>
            <a:ext cx="3296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Coupled phantom burster model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BB6C0DA-67C1-884C-B0A4-7D65C5F63724}"/>
              </a:ext>
            </a:extLst>
          </p:cNvPr>
          <p:cNvCxnSpPr/>
          <p:nvPr/>
        </p:nvCxnSpPr>
        <p:spPr>
          <a:xfrm flipV="1">
            <a:off x="2608820" y="2955469"/>
            <a:ext cx="0" cy="3918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93E18AD-2390-CC4A-AE18-73E0F0AEF92E}"/>
              </a:ext>
            </a:extLst>
          </p:cNvPr>
          <p:cNvSpPr txBox="1"/>
          <p:nvPr/>
        </p:nvSpPr>
        <p:spPr>
          <a:xfrm>
            <a:off x="1551981" y="3352106"/>
            <a:ext cx="22246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How is this distributed?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0F0C01-BA9D-0040-8367-86FF4A61174C}"/>
              </a:ext>
            </a:extLst>
          </p:cNvPr>
          <p:cNvSpPr txBox="1"/>
          <p:nvPr/>
        </p:nvSpPr>
        <p:spPr>
          <a:xfrm>
            <a:off x="5936798" y="6596617"/>
            <a:ext cx="63409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Gap junction coupling and calcium waves in the pancreatic islet. </a:t>
            </a:r>
            <a:r>
              <a:rPr lang="en-US" sz="1400" b="1" dirty="0"/>
              <a:t>Biophysical Journal</a:t>
            </a:r>
          </a:p>
        </p:txBody>
      </p:sp>
    </p:spTree>
    <p:extLst>
      <p:ext uri="{BB962C8B-B14F-4D97-AF65-F5344CB8AC3E}">
        <p14:creationId xmlns:p14="http://schemas.microsoft.com/office/powerpoint/2010/main" val="11889811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A754299-A3E2-7C46-941B-337FF1830A17}"/>
              </a:ext>
            </a:extLst>
          </p:cNvPr>
          <p:cNvSpPr txBox="1"/>
          <p:nvPr/>
        </p:nvSpPr>
        <p:spPr>
          <a:xfrm>
            <a:off x="419100" y="352425"/>
            <a:ext cx="567690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This week</a:t>
            </a:r>
          </a:p>
          <a:p>
            <a:endParaRPr lang="en-US" dirty="0"/>
          </a:p>
          <a:p>
            <a:pPr marL="342900" indent="-342900">
              <a:buAutoNum type="arabicPeriod"/>
            </a:pPr>
            <a:r>
              <a:rPr lang="en-US" dirty="0"/>
              <a:t>Setup triggering between camera and light source, thaw cells</a:t>
            </a:r>
          </a:p>
          <a:p>
            <a:pPr marL="342900" indent="-342900">
              <a:buAutoNum type="arabicPeriod"/>
            </a:pPr>
            <a:r>
              <a:rPr lang="en-US" dirty="0"/>
              <a:t>Develop image processing methods for readout</a:t>
            </a:r>
          </a:p>
          <a:p>
            <a:pPr marL="342900" indent="-342900">
              <a:buAutoNum type="arabicPeriod"/>
            </a:pPr>
            <a:endParaRPr lang="en-US" dirty="0"/>
          </a:p>
          <a:p>
            <a:r>
              <a:rPr lang="en-US" b="1" u="sng" dirty="0"/>
              <a:t>Coming weeks</a:t>
            </a:r>
          </a:p>
          <a:p>
            <a:endParaRPr lang="en-US" b="1" dirty="0"/>
          </a:p>
          <a:p>
            <a:r>
              <a:rPr lang="en-US" b="1" dirty="0"/>
              <a:t>Experiment 1</a:t>
            </a:r>
            <a:r>
              <a:rPr lang="en-US" dirty="0"/>
              <a:t>: Steady state [Ca2+]/GEVI oscillations (like Theresa’s experiments)</a:t>
            </a:r>
          </a:p>
          <a:p>
            <a:endParaRPr lang="en-US" dirty="0"/>
          </a:p>
          <a:p>
            <a:r>
              <a:rPr lang="en-US" b="1" dirty="0"/>
              <a:t>Experiment 2</a:t>
            </a:r>
            <a:r>
              <a:rPr lang="en-US" dirty="0"/>
              <a:t>: (if time allows) [Ca2+]/GEVI response to transient glucose stimulation</a:t>
            </a:r>
          </a:p>
          <a:p>
            <a:endParaRPr lang="en-US" dirty="0"/>
          </a:p>
          <a:p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ED61DC-89EA-064B-B39F-73B5C0A27268}"/>
              </a:ext>
            </a:extLst>
          </p:cNvPr>
          <p:cNvSpPr txBox="1"/>
          <p:nvPr/>
        </p:nvSpPr>
        <p:spPr>
          <a:xfrm>
            <a:off x="6978652" y="352425"/>
            <a:ext cx="364875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Widefield imaging setup</a:t>
            </a:r>
          </a:p>
          <a:p>
            <a:endParaRPr lang="en-US" b="1" dirty="0"/>
          </a:p>
          <a:p>
            <a:r>
              <a:rPr lang="en-US" dirty="0"/>
              <a:t>mCitrine(Ex. 516nm, Em. 529nm) or </a:t>
            </a:r>
          </a:p>
          <a:p>
            <a:r>
              <a:rPr lang="en-US" dirty="0"/>
              <a:t>FuraRed (Ex. 435nm, Em. 639nm)</a:t>
            </a:r>
          </a:p>
          <a:p>
            <a:endParaRPr lang="en-US" dirty="0"/>
          </a:p>
          <a:p>
            <a:r>
              <a:rPr lang="en-US" dirty="0"/>
              <a:t>@XXX Hz, Exposure Time: YYY ms</a:t>
            </a:r>
          </a:p>
        </p:txBody>
      </p:sp>
    </p:spTree>
    <p:extLst>
      <p:ext uri="{BB962C8B-B14F-4D97-AF65-F5344CB8AC3E}">
        <p14:creationId xmlns:p14="http://schemas.microsoft.com/office/powerpoint/2010/main" val="1648271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Chart, line chart&#10;&#10;Description automatically generated">
            <a:extLst>
              <a:ext uri="{FF2B5EF4-FFF2-40B4-BE49-F238E27FC236}">
                <a16:creationId xmlns:a16="http://schemas.microsoft.com/office/drawing/2014/main" id="{B85A12FF-036A-364D-8D85-486A07074C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4240" y="2944106"/>
            <a:ext cx="4846256" cy="363469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7C3950F-8940-C549-81F6-B6E5EA44EE13}"/>
              </a:ext>
            </a:extLst>
          </p:cNvPr>
          <p:cNvSpPr txBox="1"/>
          <p:nvPr/>
        </p:nvSpPr>
        <p:spPr>
          <a:xfrm>
            <a:off x="7739827" y="130883"/>
            <a:ext cx="2751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Photobleaching Correction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0CFA8A-5DF8-1643-A707-C722A290AC13}"/>
              </a:ext>
            </a:extLst>
          </p:cNvPr>
          <p:cNvSpPr txBox="1"/>
          <p:nvPr/>
        </p:nvSpPr>
        <p:spPr>
          <a:xfrm>
            <a:off x="4290093" y="6578798"/>
            <a:ext cx="79019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Optical recording of action potentials in mammalian neurons using a microbial rhodopsin. </a:t>
            </a:r>
            <a:r>
              <a:rPr lang="en-US" sz="1400" b="1" dirty="0"/>
              <a:t>Nature Methods</a:t>
            </a:r>
          </a:p>
        </p:txBody>
      </p:sp>
      <p:pic>
        <p:nvPicPr>
          <p:cNvPr id="10" name="Picture 9" descr="A picture containing text, outdoor object, star, colorful&#10;&#10;Description automatically generated">
            <a:extLst>
              <a:ext uri="{FF2B5EF4-FFF2-40B4-BE49-F238E27FC236}">
                <a16:creationId xmlns:a16="http://schemas.microsoft.com/office/drawing/2014/main" id="{7AF1484F-84D0-CB47-B385-F7104574EB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7091" y="3754117"/>
            <a:ext cx="2750635" cy="2542253"/>
          </a:xfrm>
          <a:prstGeom prst="rect">
            <a:avLst/>
          </a:prstGeom>
        </p:spPr>
      </p:pic>
      <p:pic>
        <p:nvPicPr>
          <p:cNvPr id="3" name="Picture 2" descr="A black and white silhouette of a person's face&#10;&#10;Description automatically generated with low confidence">
            <a:extLst>
              <a:ext uri="{FF2B5EF4-FFF2-40B4-BE49-F238E27FC236}">
                <a16:creationId xmlns:a16="http://schemas.microsoft.com/office/drawing/2014/main" id="{52F41249-5AFC-2242-8BF8-BB05D4F433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64730" y="913808"/>
            <a:ext cx="0" cy="0"/>
          </a:xfrm>
          <a:prstGeom prst="rect">
            <a:avLst/>
          </a:prstGeom>
        </p:spPr>
      </p:pic>
      <p:pic>
        <p:nvPicPr>
          <p:cNvPr id="7" name="Picture 6" descr="A black and white silhouette of a person's face&#10;&#10;Description automatically generated with low confidence">
            <a:extLst>
              <a:ext uri="{FF2B5EF4-FFF2-40B4-BE49-F238E27FC236}">
                <a16:creationId xmlns:a16="http://schemas.microsoft.com/office/drawing/2014/main" id="{A28A1E1B-0824-1C47-AE78-9D5CDE6E8F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64730" y="913808"/>
            <a:ext cx="0" cy="0"/>
          </a:xfrm>
          <a:prstGeom prst="rect">
            <a:avLst/>
          </a:prstGeom>
        </p:spPr>
      </p:pic>
      <p:pic>
        <p:nvPicPr>
          <p:cNvPr id="12" name="Picture 11" descr="A black and white silhouette of a person's face&#10;&#10;Description automatically generated with low confidence">
            <a:extLst>
              <a:ext uri="{FF2B5EF4-FFF2-40B4-BE49-F238E27FC236}">
                <a16:creationId xmlns:a16="http://schemas.microsoft.com/office/drawing/2014/main" id="{A2BE6543-65C3-4341-AE16-2B9F9B854C0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90433" y="714777"/>
            <a:ext cx="2402770" cy="2413876"/>
          </a:xfrm>
          <a:prstGeom prst="rect">
            <a:avLst/>
          </a:prstGeom>
        </p:spPr>
      </p:pic>
      <p:pic>
        <p:nvPicPr>
          <p:cNvPr id="15" name="mC2000LP100exp1375Hz_MMStack_Pos0.ome" descr="mC2000LP100exp1375Hz_MMStack_Pos0.ome">
            <a:hlinkClick r:id="" action="ppaction://media"/>
            <a:extLst>
              <a:ext uri="{FF2B5EF4-FFF2-40B4-BE49-F238E27FC236}">
                <a16:creationId xmlns:a16="http://schemas.microsoft.com/office/drawing/2014/main" id="{58FBCC59-883D-1D4D-993E-FF637CAE516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616681" y="713960"/>
            <a:ext cx="2402770" cy="2402770"/>
          </a:xfrm>
          <a:prstGeom prst="rect">
            <a:avLst/>
          </a:prstGeom>
        </p:spPr>
      </p:pic>
      <p:pic>
        <p:nvPicPr>
          <p:cNvPr id="20" name="Picture 19" descr="A picture containing diagram&#10;&#10;Description automatically generated">
            <a:extLst>
              <a:ext uri="{FF2B5EF4-FFF2-40B4-BE49-F238E27FC236}">
                <a16:creationId xmlns:a16="http://schemas.microsoft.com/office/drawing/2014/main" id="{CDBA1303-8FEC-6643-AB1B-86968B7011F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0526" y="906062"/>
            <a:ext cx="2997200" cy="584200"/>
          </a:xfrm>
          <a:prstGeom prst="rect">
            <a:avLst/>
          </a:prstGeom>
        </p:spPr>
      </p:pic>
      <p:pic>
        <p:nvPicPr>
          <p:cNvPr id="22" name="Picture 21" descr="A picture containing text&#10;&#10;Description automatically generated">
            <a:extLst>
              <a:ext uri="{FF2B5EF4-FFF2-40B4-BE49-F238E27FC236}">
                <a16:creationId xmlns:a16="http://schemas.microsoft.com/office/drawing/2014/main" id="{114B162C-6ADF-4C48-92E3-BEACC7AA2CE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8797" y="1640016"/>
            <a:ext cx="3898900" cy="7239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88C918DD-A146-DD47-A3F3-AD3EAEEE1B97}"/>
              </a:ext>
            </a:extLst>
          </p:cNvPr>
          <p:cNvSpPr txBox="1"/>
          <p:nvPr/>
        </p:nvSpPr>
        <p:spPr>
          <a:xfrm>
            <a:off x="988527" y="133916"/>
            <a:ext cx="3297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Estimating membrane potentials</a:t>
            </a:r>
          </a:p>
        </p:txBody>
      </p:sp>
      <p:pic>
        <p:nvPicPr>
          <p:cNvPr id="25" name="Picture 24" descr="Text&#10;&#10;Description automatically generated">
            <a:extLst>
              <a:ext uri="{FF2B5EF4-FFF2-40B4-BE49-F238E27FC236}">
                <a16:creationId xmlns:a16="http://schemas.microsoft.com/office/drawing/2014/main" id="{60FE1F9A-E059-C84D-B108-B0AF96E51EA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1275" y="2410750"/>
            <a:ext cx="2945396" cy="946734"/>
          </a:xfrm>
          <a:prstGeom prst="rect">
            <a:avLst/>
          </a:prstGeom>
        </p:spPr>
      </p:pic>
      <p:pic>
        <p:nvPicPr>
          <p:cNvPr id="27" name="Picture 26" descr="Text&#10;&#10;Description automatically generated">
            <a:extLst>
              <a:ext uri="{FF2B5EF4-FFF2-40B4-BE49-F238E27FC236}">
                <a16:creationId xmlns:a16="http://schemas.microsoft.com/office/drawing/2014/main" id="{38F3964B-989C-8C44-8AF8-50AECE0191F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143120" y="2363916"/>
            <a:ext cx="1613289" cy="1065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369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5714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3196</TotalTime>
  <Words>347</Words>
  <Application>Microsoft Macintosh PowerPoint</Application>
  <PresentationFormat>Widescreen</PresentationFormat>
  <Paragraphs>75</Paragraphs>
  <Slides>7</Slides>
  <Notes>4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Clayton Seitz</dc:creator>
  <cp:lastModifiedBy>Clayton Seitz</cp:lastModifiedBy>
  <cp:revision>144</cp:revision>
  <dcterms:created xsi:type="dcterms:W3CDTF">2021-01-17T00:10:17Z</dcterms:created>
  <dcterms:modified xsi:type="dcterms:W3CDTF">2021-02-08T06:16:11Z</dcterms:modified>
</cp:coreProperties>
</file>